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4"/>
  </p:notesMasterIdLst>
  <p:handoutMasterIdLst>
    <p:handoutMasterId r:id="rId25"/>
  </p:handoutMasterIdLst>
  <p:sldIdLst>
    <p:sldId id="278" r:id="rId2"/>
    <p:sldId id="279" r:id="rId3"/>
    <p:sldId id="302" r:id="rId4"/>
    <p:sldId id="282" r:id="rId5"/>
    <p:sldId id="284" r:id="rId6"/>
    <p:sldId id="285" r:id="rId7"/>
    <p:sldId id="286" r:id="rId8"/>
    <p:sldId id="287" r:id="rId9"/>
    <p:sldId id="288" r:id="rId10"/>
    <p:sldId id="289" r:id="rId11"/>
    <p:sldId id="290" r:id="rId12"/>
    <p:sldId id="291" r:id="rId13"/>
    <p:sldId id="293" r:id="rId14"/>
    <p:sldId id="292" r:id="rId15"/>
    <p:sldId id="294" r:id="rId16"/>
    <p:sldId id="295" r:id="rId17"/>
    <p:sldId id="301" r:id="rId18"/>
    <p:sldId id="297" r:id="rId19"/>
    <p:sldId id="300" r:id="rId20"/>
    <p:sldId id="296" r:id="rId21"/>
    <p:sldId id="298" r:id="rId22"/>
    <p:sldId id="299" r:id="rId23"/>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296B996-0434-4117-96AB-43A84F9BF36B}">
          <p14:sldIdLst>
            <p14:sldId id="278"/>
            <p14:sldId id="279"/>
            <p14:sldId id="302"/>
            <p14:sldId id="282"/>
            <p14:sldId id="284"/>
            <p14:sldId id="285"/>
            <p14:sldId id="286"/>
            <p14:sldId id="287"/>
            <p14:sldId id="288"/>
            <p14:sldId id="289"/>
            <p14:sldId id="290"/>
            <p14:sldId id="291"/>
            <p14:sldId id="293"/>
            <p14:sldId id="292"/>
            <p14:sldId id="294"/>
            <p14:sldId id="295"/>
            <p14:sldId id="301"/>
            <p14:sldId id="297"/>
            <p14:sldId id="300"/>
            <p14:sldId id="296"/>
            <p14:sldId id="298"/>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A2E"/>
    <a:srgbClr val="FCCDB6"/>
    <a:srgbClr val="D9D9D9"/>
    <a:srgbClr val="004568"/>
    <a:srgbClr val="0074AF"/>
    <a:srgbClr val="00B0F0"/>
    <a:srgbClr val="0084B4"/>
    <a:srgbClr val="EFF1F3"/>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6215" autoAdjust="0"/>
  </p:normalViewPr>
  <p:slideViewPr>
    <p:cSldViewPr snapToGrid="0">
      <p:cViewPr>
        <p:scale>
          <a:sx n="93" d="100"/>
          <a:sy n="93" d="100"/>
        </p:scale>
        <p:origin x="1304" y="920"/>
      </p:cViewPr>
      <p:guideLst/>
    </p:cSldViewPr>
  </p:slideViewPr>
  <p:notesTextViewPr>
    <p:cViewPr>
      <p:scale>
        <a:sx n="1" d="1"/>
        <a:sy n="1" d="1"/>
      </p:scale>
      <p:origin x="0" y="0"/>
    </p:cViewPr>
  </p:notesTextViewPr>
  <p:sorterViewPr>
    <p:cViewPr>
      <p:scale>
        <a:sx n="82" d="100"/>
        <a:sy n="82" d="100"/>
      </p:scale>
      <p:origin x="0" y="-8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11/27/17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11/27/17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www.nealanalytics.com/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templat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06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A73233B-0705-4E94-AE39-0FCF7FAB8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5AE1514C-5E56-4738-A1FF-4B1CFD2A3E36}" type="slidenum">
              <a:rPr lang="en-US" smtClean="0"/>
              <a:t>‹#›</a:t>
            </a:fld>
            <a:endParaRPr lang="en-US"/>
          </a:p>
        </p:txBody>
      </p:sp>
      <p:sp>
        <p:nvSpPr>
          <p:cNvPr id="9" name="TextBox 8">
            <a:hlinkClick r:id="rId3"/>
            <a:extLst>
              <a:ext uri="{FF2B5EF4-FFF2-40B4-BE49-F238E27FC236}">
                <a16:creationId xmlns="" xmlns:a16="http://schemas.microsoft.com/office/drawing/2014/main" id="{011B0CED-3A92-43B0-A3DE-C37B6408D9DB}"/>
              </a:ext>
            </a:extLst>
          </p:cNvPr>
          <p:cNvSpPr txBox="1"/>
          <p:nvPr userDrawn="1"/>
        </p:nvSpPr>
        <p:spPr>
          <a:xfrm>
            <a:off x="329642" y="4267687"/>
            <a:ext cx="2664879" cy="329343"/>
          </a:xfrm>
          <a:prstGeom prst="roundRect">
            <a:avLst>
              <a:gd name="adj" fmla="val 50000"/>
            </a:avLst>
          </a:prstGeom>
          <a:solidFill>
            <a:srgbClr val="00B0F0"/>
          </a:solidFill>
          <a:ln w="19050">
            <a:solidFill>
              <a:schemeClr val="tx1"/>
            </a:solidFill>
          </a:ln>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Neal Creative  | click &amp; </a:t>
            </a:r>
            <a:r>
              <a:rPr kumimoji="0" lang="en-US" sz="1200" b="1" i="0" u="none" strike="noStrike" kern="0" cap="none" spc="0" normalizeH="0" baseline="0" noProof="0" dirty="0">
                <a:ln>
                  <a:noFill/>
                </a:ln>
                <a:effectLst/>
                <a:uLnTx/>
                <a:uFillTx/>
              </a:rPr>
              <a:t>Learn more</a:t>
            </a:r>
          </a:p>
        </p:txBody>
      </p:sp>
      <p:sp>
        <p:nvSpPr>
          <p:cNvPr id="10" name="TextBox 9">
            <a:extLst>
              <a:ext uri="{FF2B5EF4-FFF2-40B4-BE49-F238E27FC236}">
                <a16:creationId xmlns="" xmlns:a16="http://schemas.microsoft.com/office/drawing/2014/main" id="{0BEF3013-858C-4FFF-B19A-1F10A879C4E8}"/>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222153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E1514C-5E56-4738-A1FF-4B1CFD2A3E36}" type="slidenum">
              <a:rPr lang="en-US" smtClean="0"/>
              <a:t>‹#›</a:t>
            </a:fld>
            <a:endParaRPr lang="en-US"/>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7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dirty="0"/>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dirty="0">
                <a:solidFill>
                  <a:schemeClr val="bg1"/>
                </a:solidFill>
              </a:rPr>
              <a:t>Neal Creative</a:t>
            </a:r>
            <a:r>
              <a:rPr lang="en-US" sz="1100" baseline="0" dirty="0">
                <a:solidFill>
                  <a:schemeClr val="bg1"/>
                </a:solidFill>
              </a:rPr>
              <a:t>  | </a:t>
            </a:r>
            <a:r>
              <a:rPr lang="en-US" sz="1100" b="1" baseline="0" dirty="0">
                <a:solidFill>
                  <a:schemeClr val="bg1"/>
                </a:solidFill>
              </a:rPr>
              <a:t>Learn more</a:t>
            </a:r>
            <a:endParaRPr lang="en-US" sz="1100" b="1" dirty="0">
              <a:solidFill>
                <a:schemeClr val="bg1"/>
              </a:solidFill>
            </a:endParaRPr>
          </a:p>
        </p:txBody>
      </p:sp>
      <p:sp>
        <p:nvSpPr>
          <p:cNvPr id="5" name="TextBox 4">
            <a:extLst>
              <a:ext uri="{FF2B5EF4-FFF2-40B4-BE49-F238E27FC236}">
                <a16:creationId xmlns=""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smtClean="0"/>
              <a:t>Click to edit Master title style</a:t>
            </a:r>
            <a:endParaRPr lang="en-US" dirty="0"/>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0717993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7" r:id="rId4"/>
    <p:sldLayoutId id="2147483679" r:id="rId5"/>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ustinLVB/7330SQLclass" TargetMode="External"/><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hyperlink" Target="https://opendata.socrata.com/Government/2010-Report-to-Congress-on-White-House-Staff/vedg-c5s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AustinLVB/7330SQLclass/blob/master/WHDB.sq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357" y="210897"/>
            <a:ext cx="7992533" cy="1667435"/>
          </a:xfrm>
          <a:solidFill>
            <a:schemeClr val="bg1"/>
          </a:solidFill>
          <a:ln>
            <a:solidFill>
              <a:schemeClr val="accent1"/>
            </a:solidFill>
          </a:ln>
          <a:effectLst>
            <a:outerShdw blurRad="50800" dist="76200" dir="13500000" algn="br" rotWithShape="0">
              <a:prstClr val="black">
                <a:alpha val="40000"/>
              </a:prstClr>
            </a:outerShdw>
          </a:effectLst>
        </p:spPr>
        <p:txBody>
          <a:bodyPr/>
          <a:lstStyle/>
          <a:p>
            <a:r>
              <a:rPr lang="en-US" dirty="0" smtClean="0">
                <a:solidFill>
                  <a:schemeClr val="accent6"/>
                </a:solidFill>
              </a:rPr>
              <a:t/>
            </a:r>
            <a:br>
              <a:rPr lang="en-US" dirty="0" smtClean="0">
                <a:solidFill>
                  <a:schemeClr val="accent6"/>
                </a:solidFill>
              </a:rPr>
            </a:br>
            <a:r>
              <a:rPr lang="en-US" sz="2400" dirty="0" smtClean="0">
                <a:solidFill>
                  <a:srgbClr val="00B050"/>
                </a:solidFill>
              </a:rPr>
              <a:t>White House Salary Analysis using SQL</a:t>
            </a:r>
            <a:br>
              <a:rPr lang="en-US" sz="2400" dirty="0" smtClean="0">
                <a:solidFill>
                  <a:srgbClr val="00B050"/>
                </a:solidFill>
              </a:rPr>
            </a:br>
            <a:r>
              <a:rPr lang="en-US" sz="2400" dirty="0" smtClean="0">
                <a:solidFill>
                  <a:srgbClr val="00B050"/>
                </a:solidFill>
              </a:rPr>
              <a:t>Matthew Przybyla &amp; Laura Bishop</a:t>
            </a:r>
            <a:br>
              <a:rPr lang="en-US" sz="2400" dirty="0" smtClean="0">
                <a:solidFill>
                  <a:srgbClr val="00B050"/>
                </a:solidFill>
              </a:rPr>
            </a:br>
            <a:r>
              <a:rPr lang="en-US" sz="2400" dirty="0" smtClean="0">
                <a:solidFill>
                  <a:srgbClr val="00B050"/>
                </a:solidFill>
              </a:rPr>
              <a:t>MSDS7330 </a:t>
            </a:r>
            <a:r>
              <a:rPr lang="en-US" dirty="0" smtClean="0">
                <a:solidFill>
                  <a:schemeClr val="accent6"/>
                </a:solidFill>
              </a:rPr>
              <a:t/>
            </a:r>
            <a:br>
              <a:rPr lang="en-US" dirty="0" smtClean="0">
                <a:solidFill>
                  <a:schemeClr val="accent6"/>
                </a:solidFill>
              </a:rPr>
            </a:br>
            <a:endParaRPr lang="en-US" dirty="0">
              <a:solidFill>
                <a:schemeClr val="accent6"/>
              </a:solidFill>
            </a:endParaRPr>
          </a:p>
        </p:txBody>
      </p:sp>
    </p:spTree>
    <p:extLst>
      <p:ext uri="{BB962C8B-B14F-4D97-AF65-F5344CB8AC3E}">
        <p14:creationId xmlns:p14="http://schemas.microsoft.com/office/powerpoint/2010/main" val="12297070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8. First analysis of salaries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42242596"/>
              </p:ext>
            </p:extLst>
          </p:nvPr>
        </p:nvGraphicFramePr>
        <p:xfrm>
          <a:off x="8612122" y="1296567"/>
          <a:ext cx="3297381" cy="5345716"/>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3297381">
                  <a:extLst>
                    <a:ext uri="{9D8B030D-6E8A-4147-A177-3AD203B41FA5}">
                      <a16:colId xmlns="" xmlns:a16="http://schemas.microsoft.com/office/drawing/2014/main" val="493813631"/>
                    </a:ext>
                  </a:extLst>
                </a:gridCol>
              </a:tblGrid>
              <a:tr h="578937">
                <a:tc>
                  <a:txBody>
                    <a:bodyPr/>
                    <a:lstStyle/>
                    <a:p>
                      <a:pPr algn="ctr"/>
                      <a:r>
                        <a:rPr lang="en-US" sz="2400" dirty="0" smtClean="0">
                          <a:solidFill>
                            <a:schemeClr val="bg1"/>
                          </a:solidFill>
                        </a:rPr>
                        <a:t>Basic summary statistics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the minimum,</a:t>
                      </a:r>
                      <a:r>
                        <a:rPr lang="en-US" sz="2400" baseline="0" dirty="0" smtClean="0">
                          <a:solidFill>
                            <a:schemeClr val="dk1"/>
                          </a:solidFill>
                          <a:ea typeface="Calibri" charset="0"/>
                          <a:cs typeface="Times New Roman" charset="0"/>
                        </a:rPr>
                        <a:t> maximum, and average salaries; we see that some employees made $0 annually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Formatting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Not</a:t>
                      </a:r>
                      <a:r>
                        <a:rPr lang="en-US" sz="2400" baseline="0" dirty="0" smtClean="0">
                          <a:gradFill>
                            <a:gsLst>
                              <a:gs pos="18000">
                                <a:schemeClr val="tx1"/>
                              </a:gs>
                              <a:gs pos="36000">
                                <a:schemeClr val="tx1"/>
                              </a:gs>
                            </a:gsLst>
                            <a:lin ang="5400000" scaled="1"/>
                          </a:gradFill>
                        </a:rPr>
                        <a:t> necessary, but good to know if the formatting function that will attach the “$” sign onto the salary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6" y="4469650"/>
            <a:ext cx="4711700" cy="21590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1651801"/>
            <a:ext cx="8100852" cy="1520890"/>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458" y="5237019"/>
            <a:ext cx="3325692" cy="823191"/>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493604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9</a:t>
            </a:r>
            <a:r>
              <a:rPr lang="en-US" sz="2400" dirty="0" smtClean="0">
                <a:solidFill>
                  <a:schemeClr val="accent6"/>
                </a:solidFill>
              </a:rPr>
              <a:t>. A deeper look into Legislative Assistant </a:t>
            </a:r>
            <a:r>
              <a:rPr lang="en-US" sz="2400" dirty="0">
                <a:solidFill>
                  <a:schemeClr val="accent6"/>
                </a:solidFill>
              </a:rPr>
              <a:t>p</a:t>
            </a:r>
            <a:r>
              <a:rPr lang="en-US" sz="2400" dirty="0" smtClean="0">
                <a:solidFill>
                  <a:schemeClr val="accent6"/>
                </a:solidFill>
              </a:rPr>
              <a:t>osition title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07969017"/>
              </p:ext>
            </p:extLst>
          </p:nvPr>
        </p:nvGraphicFramePr>
        <p:xfrm>
          <a:off x="8327432" y="1274619"/>
          <a:ext cx="3582071" cy="544039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Using</a:t>
                      </a:r>
                      <a:r>
                        <a:rPr lang="en-US" sz="2400" baseline="0" dirty="0" smtClean="0">
                          <a:solidFill>
                            <a:schemeClr val="bg1"/>
                          </a:solidFill>
                        </a:rPr>
                        <a:t> like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Finding specifically a position title that contains the words “Legislativ</a:t>
                      </a:r>
                      <a:r>
                        <a:rPr lang="en-US" sz="2400" baseline="0" dirty="0" smtClean="0">
                          <a:solidFill>
                            <a:schemeClr val="dk1"/>
                          </a:solidFill>
                          <a:ea typeface="Calibri" charset="0"/>
                          <a:cs typeface="Times New Roman" charset="0"/>
                        </a:rPr>
                        <a:t>e Assistant”, we notice they were paid the least amount on average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Count function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 used “count” to find</a:t>
                      </a:r>
                      <a:r>
                        <a:rPr lang="en-US" sz="2400" baseline="0" dirty="0" smtClean="0">
                          <a:gradFill>
                            <a:gsLst>
                              <a:gs pos="18000">
                                <a:schemeClr val="tx1"/>
                              </a:gs>
                              <a:gs pos="36000">
                                <a:schemeClr val="tx1"/>
                              </a:gs>
                            </a:gsLst>
                            <a:lin ang="5400000" scaled="1"/>
                          </a:gradFill>
                        </a:rPr>
                        <a:t> that base L.A. title was most common with various similar but unique titles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39901"/>
            <a:ext cx="7647459" cy="186357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115" y="3687088"/>
            <a:ext cx="6282759" cy="1324799"/>
          </a:xfrm>
          <a:prstGeom prst="rect">
            <a:avLst/>
          </a:prstGeom>
          <a:effectLst>
            <a:outerShdw blurRad="50800" dist="76200" dir="10800000" algn="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125" y="5181421"/>
            <a:ext cx="4775200" cy="1600200"/>
          </a:xfrm>
          <a:prstGeom prst="rect">
            <a:avLst/>
          </a:prstGeom>
          <a:effectLst>
            <a:outerShdw blurRad="50800" dist="76200" dir="8100000" algn="tr" rotWithShape="0">
              <a:prstClr val="black">
                <a:alpha val="40000"/>
              </a:prstClr>
            </a:outerShdw>
          </a:effectLst>
        </p:spPr>
      </p:pic>
      <p:sp>
        <p:nvSpPr>
          <p:cNvPr id="14" name="Right Arrow 13"/>
          <p:cNvSpPr/>
          <p:nvPr/>
        </p:nvSpPr>
        <p:spPr>
          <a:xfrm>
            <a:off x="404215" y="4571001"/>
            <a:ext cx="1003375" cy="315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05903" y="5826248"/>
            <a:ext cx="853212" cy="292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446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10. Assistant verse Deputy position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97544160"/>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In this comparison</a:t>
                      </a:r>
                      <a:r>
                        <a:rPr lang="en-US" sz="2400" baseline="0" dirty="0" smtClean="0">
                          <a:solidFill>
                            <a:schemeClr val="dk1"/>
                          </a:solidFill>
                          <a:ea typeface="Calibri" charset="0"/>
                          <a:cs typeface="Times New Roman" charset="0"/>
                        </a:rPr>
                        <a:t> we see that simply adding “Deputy” to a title is tied to a substantially larger salary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see the highest salary at $162,500 for Deputy whereas without that title we only see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82" y="1680111"/>
            <a:ext cx="8039100" cy="20955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82" y="4918364"/>
            <a:ext cx="7845134" cy="1574146"/>
          </a:xfrm>
          <a:prstGeom prst="rect">
            <a:avLst/>
          </a:prstGeom>
          <a:effectLst>
            <a:outerShdw blurRad="50800" dist="76200" dir="13500000" algn="br" rotWithShape="0">
              <a:prstClr val="black">
                <a:alpha val="40000"/>
              </a:prstClr>
            </a:outerShdw>
          </a:effectLst>
        </p:spPr>
      </p:pic>
      <p:sp>
        <p:nvSpPr>
          <p:cNvPr id="16" name="Down Arrow 15"/>
          <p:cNvSpPr/>
          <p:nvPr/>
        </p:nvSpPr>
        <p:spPr>
          <a:xfrm>
            <a:off x="1515503" y="4212886"/>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526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11. Assistant vs. Deputy Director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084142326"/>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Assistants</a:t>
                      </a:r>
                      <a:r>
                        <a:rPr lang="en-US" sz="2400" baseline="0" dirty="0" smtClean="0">
                          <a:solidFill>
                            <a:schemeClr val="dk1"/>
                          </a:solidFill>
                          <a:ea typeface="Calibri" charset="0"/>
                          <a:cs typeface="Times New Roman" charset="0"/>
                        </a:rPr>
                        <a:t> make as low as 27% of what the top Director makes when they  are of Deputy status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Most of the Assistants</a:t>
                      </a:r>
                      <a:r>
                        <a:rPr lang="en-US" sz="2400" baseline="0" dirty="0" smtClean="0">
                          <a:gradFill>
                            <a:gsLst>
                              <a:gs pos="18000">
                                <a:schemeClr val="tx1"/>
                              </a:gs>
                              <a:gs pos="36000">
                                <a:schemeClr val="tx1"/>
                              </a:gs>
                            </a:gsLst>
                            <a:lin ang="5400000" scaled="1"/>
                          </a:gradFill>
                        </a:rPr>
                        <a:t> make $50,000 while Deputy titles make up to 3X as much</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94186" y="4778286"/>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548522"/>
            <a:ext cx="7952634" cy="2998932"/>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115" y="4884882"/>
            <a:ext cx="2489200" cy="1841500"/>
          </a:xfrm>
          <a:prstGeom prst="rect">
            <a:avLst/>
          </a:prstGeom>
          <a:effectLst>
            <a:outerShdw blurRad="50800" dist="76200" dir="13500000" algn="b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302" y="4884882"/>
            <a:ext cx="2552700" cy="1765300"/>
          </a:xfrm>
          <a:prstGeom prst="rect">
            <a:avLst/>
          </a:prstGeom>
          <a:effectLst>
            <a:outerShdw blurRad="50800" dist="76200" dir="13500000" algn="br" rotWithShape="0">
              <a:prstClr val="black">
                <a:alpha val="40000"/>
              </a:prstClr>
            </a:outerShdw>
          </a:effectLst>
        </p:spPr>
      </p:pic>
      <p:sp>
        <p:nvSpPr>
          <p:cNvPr id="13" name="Right Arrow 12"/>
          <p:cNvSpPr/>
          <p:nvPr/>
        </p:nvSpPr>
        <p:spPr>
          <a:xfrm>
            <a:off x="340510" y="55633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261176" y="55252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6660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12. A closer look into the count function</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574306865"/>
              </p:ext>
            </p:extLst>
          </p:nvPr>
        </p:nvGraphicFramePr>
        <p:xfrm>
          <a:off x="7481456" y="1274619"/>
          <a:ext cx="4428048" cy="52053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4428048">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Count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When</a:t>
                      </a:r>
                      <a:r>
                        <a:rPr lang="en-US" sz="2400" baseline="0" dirty="0" smtClean="0">
                          <a:solidFill>
                            <a:schemeClr val="dk1"/>
                          </a:solidFill>
                          <a:ea typeface="Calibri" charset="0"/>
                          <a:cs typeface="Times New Roman" charset="0"/>
                        </a:rPr>
                        <a:t> examining “Deputy Associate” position titles, we used the count function to asses variability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Results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specific position displayed a great amount of variable</a:t>
                      </a:r>
                      <a:r>
                        <a:rPr lang="en-US" sz="2400" baseline="0" dirty="0" smtClean="0">
                          <a:gradFill>
                            <a:gsLst>
                              <a:gs pos="18000">
                                <a:schemeClr val="tx1"/>
                              </a:gs>
                              <a:gs pos="36000">
                                <a:schemeClr val="tx1"/>
                              </a:gs>
                            </a:gsLst>
                            <a:lin ang="5400000" scaled="1"/>
                          </a:gradFill>
                        </a:rPr>
                        <a:t> titles and with a larger count for each respective position title</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349694"/>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11" y="1671107"/>
            <a:ext cx="5780823" cy="1058238"/>
          </a:xfrm>
          <a:prstGeom prst="rect">
            <a:avLst/>
          </a:prstGeom>
          <a:effectLst>
            <a:outerShdw blurRad="50800" dist="76200" dir="13500000" algn="br" rotWithShape="0">
              <a:prstClr val="black">
                <a:alpha val="40000"/>
              </a:prstClr>
            </a:outerShdw>
          </a:effectLst>
        </p:spPr>
      </p:pic>
      <p:sp>
        <p:nvSpPr>
          <p:cNvPr id="17" name="Down Arrow 16"/>
          <p:cNvSpPr/>
          <p:nvPr/>
        </p:nvSpPr>
        <p:spPr>
          <a:xfrm>
            <a:off x="1173328" y="3478909"/>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11" y="4142509"/>
            <a:ext cx="5009782" cy="214514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291907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13. Comparing two position titles within one command</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970437"/>
              </p:ext>
            </p:extLst>
          </p:nvPr>
        </p:nvGraphicFramePr>
        <p:xfrm>
          <a:off x="9060873" y="1274619"/>
          <a:ext cx="2848630" cy="5357284"/>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848630">
                  <a:extLst>
                    <a:ext uri="{9D8B030D-6E8A-4147-A177-3AD203B41FA5}">
                      <a16:colId xmlns="" xmlns:a16="http://schemas.microsoft.com/office/drawing/2014/main" val="493813631"/>
                    </a:ext>
                  </a:extLst>
                </a:gridCol>
              </a:tblGrid>
              <a:tr h="533121">
                <a:tc>
                  <a:txBody>
                    <a:bodyPr/>
                    <a:lstStyle/>
                    <a:p>
                      <a:pPr algn="ctr"/>
                      <a:r>
                        <a:rPr lang="en-US" sz="2400" dirty="0" smtClean="0">
                          <a:solidFill>
                            <a:schemeClr val="bg1"/>
                          </a:solidFill>
                        </a:rPr>
                        <a:t>Case</a:t>
                      </a:r>
                      <a:r>
                        <a:rPr lang="en-US" sz="2400" baseline="0" dirty="0" smtClean="0">
                          <a:solidFill>
                            <a:schemeClr val="bg1"/>
                          </a:solidFill>
                        </a:rPr>
                        <a:t>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to examine</a:t>
                      </a:r>
                      <a:r>
                        <a:rPr lang="en-US" sz="2400" baseline="0" dirty="0" smtClean="0">
                          <a:gradFill>
                            <a:gsLst>
                              <a:gs pos="18000">
                                <a:schemeClr val="tx1"/>
                              </a:gs>
                              <a:gs pos="36000">
                                <a:schemeClr val="tx1"/>
                              </a:gs>
                            </a:gsLst>
                            <a:lin ang="5400000" scaled="1"/>
                          </a:gradFill>
                        </a:rPr>
                        <a:t> Senior and Director position titles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Sum</a:t>
                      </a:r>
                      <a:r>
                        <a:rPr lang="en-US" sz="2400" baseline="0" dirty="0" smtClean="0">
                          <a:solidFill>
                            <a:schemeClr val="bg1"/>
                          </a:solidFill>
                        </a:rPr>
                        <a:t> function</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but with the sum function embedded</a:t>
                      </a:r>
                      <a:r>
                        <a:rPr lang="en-US" sz="2400" baseline="0" dirty="0" smtClean="0">
                          <a:gradFill>
                            <a:gsLst>
                              <a:gs pos="18000">
                                <a:schemeClr val="tx1"/>
                              </a:gs>
                              <a:gs pos="36000">
                                <a:schemeClr val="tx1"/>
                              </a:gs>
                            </a:gsLst>
                            <a:lin ang="5400000" scaled="1"/>
                          </a:gradFill>
                        </a:rPr>
                        <a:t> instead of avg</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41" y="1772383"/>
            <a:ext cx="8501519" cy="374172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465228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14. Comparing two position titles within one command, results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846447"/>
              </p:ext>
            </p:extLst>
          </p:nvPr>
        </p:nvGraphicFramePr>
        <p:xfrm>
          <a:off x="4461165" y="1274619"/>
          <a:ext cx="7448340" cy="5261203"/>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448340">
                  <a:extLst>
                    <a:ext uri="{9D8B030D-6E8A-4147-A177-3AD203B41FA5}">
                      <a16:colId xmlns="" xmlns:a16="http://schemas.microsoft.com/office/drawing/2014/main" val="493813631"/>
                    </a:ext>
                  </a:extLst>
                </a:gridCol>
              </a:tblGrid>
              <a:tr h="454290">
                <a:tc>
                  <a:txBody>
                    <a:bodyPr/>
                    <a:lstStyle/>
                    <a:p>
                      <a:pPr algn="ctr"/>
                      <a:r>
                        <a:rPr lang="en-US" sz="2400" dirty="0" smtClean="0">
                          <a:solidFill>
                            <a:schemeClr val="bg1"/>
                          </a:solidFill>
                        </a:rPr>
                        <a:t>Results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When</a:t>
                      </a:r>
                      <a:r>
                        <a:rPr lang="en-US" sz="2400" baseline="0" dirty="0" smtClean="0">
                          <a:gradFill>
                            <a:gsLst>
                              <a:gs pos="18000">
                                <a:schemeClr val="tx1"/>
                              </a:gs>
                              <a:gs pos="36000">
                                <a:schemeClr val="tx1"/>
                              </a:gs>
                            </a:gsLst>
                            <a:lin ang="5400000" scaled="1"/>
                          </a:gradFill>
                        </a:rPr>
                        <a:t> looking at the difference of all Senior and Director job titles in the table, the average salaries of non Senior and Director titles were higher than that of normal Senior and Director roles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result is surprising but misleading as we saw a greater count of people who were not</a:t>
                      </a:r>
                      <a:r>
                        <a:rPr lang="en-US" sz="2400" baseline="0" dirty="0" smtClean="0">
                          <a:gradFill>
                            <a:gsLst>
                              <a:gs pos="18000">
                                <a:schemeClr val="tx1"/>
                              </a:gs>
                              <a:gs pos="36000">
                                <a:schemeClr val="tx1"/>
                              </a:gs>
                            </a:gsLst>
                            <a:lin ang="5400000" scaled="1"/>
                          </a:gradFill>
                        </a:rPr>
                        <a:t> Seniors and not Directors, which skewed the data results as indicated by the sum function. Further coding resulted in the expected greater max of Senior and Director titles, meaning that these roles do make the most but not on average</a:t>
                      </a:r>
                      <a:r>
                        <a:rPr lang="en-US" sz="2400" dirty="0" smtClean="0">
                          <a:gradFill>
                            <a:gsLst>
                              <a:gs pos="18000">
                                <a:schemeClr val="tx1"/>
                              </a:gs>
                              <a:gs pos="36000">
                                <a:schemeClr val="tx1"/>
                              </a:gs>
                            </a:gsLst>
                            <a:lin ang="5400000" scaled="1"/>
                          </a:gradFill>
                        </a:rPr>
                        <a:t> </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1414211" y="1240067"/>
            <a:ext cx="386880" cy="574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21" y="2298701"/>
            <a:ext cx="3538705" cy="1165691"/>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21" y="4861791"/>
            <a:ext cx="3754582" cy="1114642"/>
          </a:xfrm>
          <a:prstGeom prst="rect">
            <a:avLst/>
          </a:prstGeom>
          <a:effectLst>
            <a:outerShdw blurRad="50800" dist="76200" dir="13500000" algn="br" rotWithShape="0">
              <a:prstClr val="black">
                <a:alpha val="40000"/>
              </a:prstClr>
            </a:outerShdw>
          </a:effectLst>
        </p:spPr>
      </p:pic>
      <p:sp>
        <p:nvSpPr>
          <p:cNvPr id="9" name="Down Arrow 8"/>
          <p:cNvSpPr/>
          <p:nvPr/>
        </p:nvSpPr>
        <p:spPr>
          <a:xfrm>
            <a:off x="1463033" y="3784995"/>
            <a:ext cx="474840" cy="616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7657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15.Using Python and Jupyter through Mac Terminal</a:t>
            </a:r>
            <a:endParaRPr lang="en-US" sz="2400" dirty="0"/>
          </a:p>
        </p:txBody>
      </p:sp>
      <p:pic>
        <p:nvPicPr>
          <p:cNvPr id="3" name="Picture 2"/>
          <p:cNvPicPr>
            <a:picLocks noChangeAspect="1"/>
          </p:cNvPicPr>
          <p:nvPr/>
        </p:nvPicPr>
        <p:blipFill>
          <a:blip r:embed="rId2"/>
          <a:stretch>
            <a:fillRect/>
          </a:stretch>
        </p:blipFill>
        <p:spPr>
          <a:xfrm>
            <a:off x="239652" y="1149926"/>
            <a:ext cx="4456546" cy="2909455"/>
          </a:xfrm>
          <a:prstGeom prst="rect">
            <a:avLst/>
          </a:prstGeom>
          <a:effectLst>
            <a:outerShdw blurRad="50800" dist="76200" dir="13500000" algn="br" rotWithShape="0">
              <a:prstClr val="black">
                <a:alpha val="40000"/>
              </a:prstClr>
            </a:outerShdw>
          </a:effectLst>
        </p:spPr>
      </p:pic>
      <p:pic>
        <p:nvPicPr>
          <p:cNvPr id="4" name="Picture 3"/>
          <p:cNvPicPr>
            <a:picLocks noChangeAspect="1"/>
          </p:cNvPicPr>
          <p:nvPr/>
        </p:nvPicPr>
        <p:blipFill>
          <a:blip r:embed="rId3"/>
          <a:stretch>
            <a:fillRect/>
          </a:stretch>
        </p:blipFill>
        <p:spPr>
          <a:xfrm>
            <a:off x="6476999" y="1149927"/>
            <a:ext cx="4849091" cy="2909454"/>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43" y="4978400"/>
            <a:ext cx="3505200" cy="1358900"/>
          </a:xfrm>
          <a:prstGeom prst="rect">
            <a:avLst/>
          </a:prstGeom>
          <a:effectLst>
            <a:outerShdw blurRad="50800" dist="76200" dir="13500000" algn="b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2" y="4046250"/>
            <a:ext cx="6718300" cy="444500"/>
          </a:xfrm>
          <a:prstGeom prst="rect">
            <a:avLst/>
          </a:prstGeom>
          <a:effectLst>
            <a:outerShdw blurRad="50800" dist="76200" dir="13500000" algn="br" rotWithShape="0">
              <a:prstClr val="black">
                <a:alpha val="40000"/>
              </a:prst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4400" y="4059381"/>
            <a:ext cx="4927600" cy="419100"/>
          </a:xfrm>
          <a:prstGeom prst="rect">
            <a:avLst/>
          </a:prstGeom>
          <a:effectLst>
            <a:outerShdw blurRad="50800" dist="76200" dir="13500000" algn="b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1647430164"/>
              </p:ext>
            </p:extLst>
          </p:nvPr>
        </p:nvGraphicFramePr>
        <p:xfrm>
          <a:off x="4433455" y="4606290"/>
          <a:ext cx="7190510" cy="21031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190510">
                  <a:extLst>
                    <a:ext uri="{9D8B030D-6E8A-4147-A177-3AD203B41FA5}">
                      <a16:colId xmlns="" xmlns:a16="http://schemas.microsoft.com/office/drawing/2014/main" val="493813631"/>
                    </a:ext>
                  </a:extLst>
                </a:gridCol>
              </a:tblGrid>
              <a:tr h="0">
                <a:tc>
                  <a:txBody>
                    <a:bodyPr/>
                    <a:lstStyle/>
                    <a:p>
                      <a:pPr algn="ctr"/>
                      <a:r>
                        <a:rPr lang="en-US" sz="2400" dirty="0" smtClean="0">
                          <a:solidFill>
                            <a:schemeClr val="bg1"/>
                          </a:solidFill>
                        </a:rPr>
                        <a:t>Graphing/visualizing</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Used</a:t>
                      </a:r>
                      <a:r>
                        <a:rPr lang="en-US" sz="2400" baseline="0" dirty="0" smtClean="0">
                          <a:gradFill>
                            <a:gsLst>
                              <a:gs pos="18000">
                                <a:schemeClr val="tx1"/>
                              </a:gs>
                              <a:gs pos="36000">
                                <a:schemeClr val="tx1"/>
                              </a:gs>
                            </a:gsLst>
                            <a:lin ang="5400000" scaled="1"/>
                          </a:gradFill>
                        </a:rPr>
                        <a:t> histogram and density plots through python</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See the greatest frequency</a:t>
                      </a:r>
                      <a:r>
                        <a:rPr lang="en-US" sz="2400" baseline="0" dirty="0" smtClean="0">
                          <a:gradFill>
                            <a:gsLst>
                              <a:gs pos="18000">
                                <a:schemeClr val="tx1"/>
                              </a:gs>
                              <a:gs pos="36000">
                                <a:schemeClr val="tx1"/>
                              </a:gs>
                            </a:gsLst>
                            <a:lin ang="5400000" scaled="1"/>
                          </a:gradFill>
                        </a:rPr>
                        <a:t> of salaries around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5414224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16. Analysis comparison: SQL vs python</a:t>
            </a:r>
            <a:endParaRPr lang="en-US" sz="2400" dirty="0">
              <a:solidFill>
                <a:schemeClr val="accent6"/>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852105577"/>
              </p:ext>
            </p:extLst>
          </p:nvPr>
        </p:nvGraphicFramePr>
        <p:xfrm>
          <a:off x="554182" y="3084886"/>
          <a:ext cx="10370127" cy="36345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10370127">
                  <a:extLst>
                    <a:ext uri="{9D8B030D-6E8A-4147-A177-3AD203B41FA5}">
                      <a16:colId xmlns="" xmlns:a16="http://schemas.microsoft.com/office/drawing/2014/main" val="493813631"/>
                    </a:ext>
                  </a:extLst>
                </a:gridCol>
              </a:tblGrid>
              <a:tr h="618594">
                <a:tc>
                  <a:txBody>
                    <a:bodyPr/>
                    <a:lstStyle/>
                    <a:p>
                      <a:pPr algn="ctr"/>
                      <a:r>
                        <a:rPr lang="en-US" sz="2400" dirty="0" smtClean="0">
                          <a:solidFill>
                            <a:schemeClr val="bg1"/>
                          </a:solidFill>
                        </a:rPr>
                        <a:t>Visualization</a:t>
                      </a:r>
                      <a:r>
                        <a:rPr lang="en-US" sz="2400" baseline="0" dirty="0" smtClean="0">
                          <a:solidFill>
                            <a:schemeClr val="bg1"/>
                          </a:solidFill>
                        </a:rPr>
                        <a:t> of data</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2772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used numpy, pandas, matplotlib, and seaborn to illustrate our data in terms of salary amount and frequency of that salary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19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There is a difference in the result of MySQL</a:t>
                      </a:r>
                      <a:r>
                        <a:rPr lang="en-US" sz="2400" baseline="0" dirty="0" smtClean="0">
                          <a:gradFill>
                            <a:gsLst>
                              <a:gs pos="18000">
                                <a:schemeClr val="tx1"/>
                              </a:gs>
                              <a:gs pos="36000">
                                <a:schemeClr val="tx1"/>
                              </a:gs>
                            </a:gsLst>
                            <a:lin ang="5400000" scaled="1"/>
                          </a:gradFill>
                        </a:rPr>
                        <a:t> and Python for the average salaries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63" y="1408200"/>
            <a:ext cx="3770201" cy="933218"/>
          </a:xfrm>
          <a:prstGeom prst="rect">
            <a:avLst/>
          </a:prstGeom>
          <a:effectLst>
            <a:outerShdw blurRad="50800" dist="76200" dir="13500000" algn="br" rotWithShape="0">
              <a:prstClr val="black">
                <a:alpha val="40000"/>
              </a:prstClr>
            </a:outerShdw>
          </a:effec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544" y="1408200"/>
            <a:ext cx="6019800" cy="1104900"/>
          </a:xfrm>
          <a:prstGeom prst="rect">
            <a:avLst/>
          </a:prstGeom>
          <a:effectLst>
            <a:outerShdw blurRad="50800" dist="76200" dir="13500000" algn="br" rotWithShape="0">
              <a:prstClr val="black">
                <a:alpha val="40000"/>
              </a:prstClr>
            </a:outerShdw>
          </a:effectLst>
        </p:spPr>
      </p:pic>
      <p:sp>
        <p:nvSpPr>
          <p:cNvPr id="3" name="Up Arrow 2"/>
          <p:cNvSpPr/>
          <p:nvPr/>
        </p:nvSpPr>
        <p:spPr>
          <a:xfrm>
            <a:off x="3283527" y="2474630"/>
            <a:ext cx="318655" cy="3794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9989126" y="2577696"/>
            <a:ext cx="304801" cy="4425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3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17. Analysis comparison via Kaggle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586891806"/>
              </p:ext>
            </p:extLst>
          </p:nvPr>
        </p:nvGraphicFramePr>
        <p:xfrm>
          <a:off x="7370618" y="1357746"/>
          <a:ext cx="4516582" cy="5261203"/>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516582">
                  <a:extLst>
                    <a:ext uri="{9D8B030D-6E8A-4147-A177-3AD203B41FA5}">
                      <a16:colId xmlns="" xmlns:a16="http://schemas.microsoft.com/office/drawing/2014/main" val="493813631"/>
                    </a:ext>
                  </a:extLst>
                </a:gridCol>
              </a:tblGrid>
              <a:tr h="454290">
                <a:tc>
                  <a:txBody>
                    <a:bodyPr/>
                    <a:lstStyle/>
                    <a:p>
                      <a:pPr algn="ctr"/>
                      <a:r>
                        <a:rPr lang="en-US" sz="2400" dirty="0" smtClean="0">
                          <a:solidFill>
                            <a:schemeClr val="bg1"/>
                          </a:solidFill>
                        </a:rPr>
                        <a:t>Link to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https://</a:t>
                      </a:r>
                      <a:r>
                        <a:rPr lang="en-US" sz="2400" dirty="0" err="1" smtClean="0">
                          <a:gradFill>
                            <a:gsLst>
                              <a:gs pos="18000">
                                <a:schemeClr val="tx1"/>
                              </a:gs>
                              <a:gs pos="36000">
                                <a:schemeClr val="tx1"/>
                              </a:gs>
                            </a:gsLst>
                            <a:lin ang="5400000" scaled="1"/>
                          </a:gradFill>
                        </a:rPr>
                        <a:t>www.kaggle.com</a:t>
                      </a:r>
                      <a:r>
                        <a:rPr lang="en-US" sz="2400" dirty="0" smtClean="0">
                          <a:gradFill>
                            <a:gsLst>
                              <a:gs pos="18000">
                                <a:schemeClr val="tx1"/>
                              </a:gs>
                              <a:gs pos="36000">
                                <a:schemeClr val="tx1"/>
                              </a:gs>
                            </a:gsLst>
                            <a:lin ang="5400000" scaled="1"/>
                          </a:gradFill>
                        </a:rPr>
                        <a:t>/</a:t>
                      </a:r>
                      <a:r>
                        <a:rPr lang="en-US" sz="2400" dirty="0" err="1" smtClean="0">
                          <a:gradFill>
                            <a:gsLst>
                              <a:gs pos="18000">
                                <a:schemeClr val="tx1"/>
                              </a:gs>
                              <a:gs pos="36000">
                                <a:schemeClr val="tx1"/>
                              </a:gs>
                            </a:gsLst>
                            <a:lin ang="5400000" scaled="1"/>
                          </a:gradFill>
                        </a:rPr>
                        <a:t>adamschroeder</a:t>
                      </a:r>
                      <a:r>
                        <a:rPr lang="en-US" sz="2400" dirty="0" smtClean="0">
                          <a:gradFill>
                            <a:gsLst>
                              <a:gs pos="18000">
                                <a:schemeClr val="tx1"/>
                              </a:gs>
                              <a:gs pos="36000">
                                <a:schemeClr val="tx1"/>
                              </a:gs>
                            </a:gsLst>
                            <a:lin ang="5400000" scaled="1"/>
                          </a:gradFill>
                        </a:rPr>
                        <a:t>/white-house-salaries-2009-2017</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2017 vs 2010 shows a greater median salary</a:t>
                      </a:r>
                      <a:r>
                        <a:rPr lang="en-US" sz="2400" baseline="0" dirty="0" smtClean="0">
                          <a:gradFill>
                            <a:gsLst>
                              <a:gs pos="18000">
                                <a:schemeClr val="tx1"/>
                              </a:gs>
                              <a:gs pos="36000">
                                <a:schemeClr val="tx1"/>
                              </a:gs>
                            </a:gsLst>
                            <a:lin ang="5400000" scaled="1"/>
                          </a:gradFill>
                        </a:rPr>
                        <a:t> as expected and even from 2017 to 2016. The density plot of our analysis versus another Kaggle analysis shows a similar shape and trend</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363" y="1357746"/>
            <a:ext cx="6506619" cy="4211782"/>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8145319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a:t>
            </a:r>
            <a:endParaRPr lang="en-US" sz="2400" dirty="0">
              <a:solidFill>
                <a:schemeClr val="accent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76249158"/>
              </p:ext>
            </p:extLst>
          </p:nvPr>
        </p:nvGraphicFramePr>
        <p:xfrm>
          <a:off x="7295967" y="1186472"/>
          <a:ext cx="4716740" cy="5538798"/>
        </p:xfrm>
        <a:graphic>
          <a:graphicData uri="http://schemas.openxmlformats.org/drawingml/2006/table">
            <a:tbl>
              <a:tblPr>
                <a:effectLst>
                  <a:outerShdw blurRad="50800" dist="76200" dir="2700000" algn="tl" rotWithShape="0">
                    <a:prstClr val="black">
                      <a:alpha val="40000"/>
                    </a:prstClr>
                  </a:outerShdw>
                </a:effectLst>
                <a:tableStyleId>{5C22544A-7EE6-4342-B048-85BDC9FD1C3A}</a:tableStyleId>
              </a:tblPr>
              <a:tblGrid>
                <a:gridCol w="4716740">
                  <a:extLst>
                    <a:ext uri="{9D8B030D-6E8A-4147-A177-3AD203B41FA5}">
                      <a16:colId xmlns="" xmlns:a16="http://schemas.microsoft.com/office/drawing/2014/main" val="493813631"/>
                    </a:ext>
                  </a:extLst>
                </a:gridCol>
              </a:tblGrid>
              <a:tr h="457200">
                <a:tc>
                  <a:txBody>
                    <a:bodyPr/>
                    <a:lstStyle/>
                    <a:p>
                      <a:pPr algn="ctr"/>
                      <a:r>
                        <a:rPr lang="en-US" sz="2400" dirty="0" smtClean="0">
                          <a:solidFill>
                            <a:schemeClr val="bg1"/>
                          </a:solidFill>
                        </a:rPr>
                        <a:t>What is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398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 This data set is the foundation of a report provided to Congress detailing salaries of the employees working in the Obama administration’s White House in 2010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Why this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30344">
                <a:tc>
                  <a:txBody>
                    <a:bodyPr/>
                    <a:lstStyle/>
                    <a:p>
                      <a:r>
                        <a:rPr lang="en-US" sz="2400" dirty="0" smtClean="0">
                          <a:ea typeface="Calibri" charset="0"/>
                          <a:cs typeface="Times New Roman" charset="0"/>
                        </a:rPr>
                        <a:t>* We chose this dataset because we were inspired by the analysis performed previously in this class on baseball salaries. We want to analyze</a:t>
                      </a:r>
                      <a:r>
                        <a:rPr lang="en-US" sz="2400" baseline="0" dirty="0" smtClean="0">
                          <a:ea typeface="Calibri" charset="0"/>
                          <a:cs typeface="Times New Roman" charset="0"/>
                        </a:rPr>
                        <a:t> this dataset’s attributes</a:t>
                      </a:r>
                      <a:endParaRPr lang="en-US" sz="2400" dirty="0" smtClean="0">
                        <a:ea typeface="Calibri" charset="0"/>
                        <a:cs typeface="Times New Roman" charset="0"/>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71221918"/>
              </p:ext>
            </p:extLst>
          </p:nvPr>
        </p:nvGraphicFramePr>
        <p:xfrm>
          <a:off x="294529" y="1237131"/>
          <a:ext cx="4914779" cy="5475881"/>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914779">
                  <a:extLst>
                    <a:ext uri="{9D8B030D-6E8A-4147-A177-3AD203B41FA5}">
                      <a16:colId xmlns="" xmlns:a16="http://schemas.microsoft.com/office/drawing/2014/main" val="493813631"/>
                    </a:ext>
                  </a:extLst>
                </a:gridCol>
              </a:tblGrid>
              <a:tr h="437995">
                <a:tc>
                  <a:txBody>
                    <a:bodyPr/>
                    <a:lstStyle/>
                    <a:p>
                      <a:pPr algn="ctr"/>
                      <a:r>
                        <a:rPr lang="en-US" sz="2400" dirty="0" smtClean="0">
                          <a:solidFill>
                            <a:schemeClr val="bg1"/>
                          </a:solidFill>
                        </a:rPr>
                        <a:t>What’s in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01161">
                <a:tc>
                  <a:txBody>
                    <a:bodyPr/>
                    <a:lstStyle/>
                    <a:p>
                      <a:r>
                        <a:rPr lang="en-US" sz="2400" dirty="0" smtClean="0"/>
                        <a:t>* This data is 469 rows and provides the following data elements: </a:t>
                      </a:r>
                    </a:p>
                    <a:p>
                      <a:pPr lvl="0"/>
                      <a:r>
                        <a:rPr lang="en-US" sz="2400" b="0" dirty="0" smtClean="0">
                          <a:solidFill>
                            <a:srgbClr val="00B050"/>
                          </a:solidFill>
                        </a:rPr>
                        <a:t>Employee Name</a:t>
                      </a:r>
                      <a:r>
                        <a:rPr lang="en-US" sz="2400" dirty="0" smtClean="0">
                          <a:solidFill>
                            <a:srgbClr val="00B050"/>
                          </a:solidFill>
                        </a:rPr>
                        <a:t>,</a:t>
                      </a:r>
                      <a:r>
                        <a:rPr lang="en-US" sz="2400" baseline="0" dirty="0" smtClean="0">
                          <a:solidFill>
                            <a:srgbClr val="00B050"/>
                          </a:solidFill>
                        </a:rPr>
                        <a:t> </a:t>
                      </a:r>
                      <a:r>
                        <a:rPr lang="en-US" sz="2400" dirty="0" smtClean="0">
                          <a:solidFill>
                            <a:srgbClr val="00B050"/>
                          </a:solidFill>
                        </a:rPr>
                        <a:t>Employee Status,</a:t>
                      </a:r>
                      <a:r>
                        <a:rPr lang="en-US" sz="2400" baseline="0" dirty="0" smtClean="0">
                          <a:solidFill>
                            <a:srgbClr val="00B050"/>
                          </a:solidFill>
                        </a:rPr>
                        <a:t> </a:t>
                      </a:r>
                      <a:r>
                        <a:rPr lang="en-US" sz="2400" dirty="0" smtClean="0">
                          <a:solidFill>
                            <a:srgbClr val="00B050"/>
                          </a:solidFill>
                        </a:rPr>
                        <a:t>Salary ,</a:t>
                      </a:r>
                      <a:r>
                        <a:rPr lang="en-US" sz="2400" baseline="0" dirty="0" smtClean="0">
                          <a:solidFill>
                            <a:srgbClr val="00B050"/>
                          </a:solidFill>
                        </a:rPr>
                        <a:t> </a:t>
                      </a:r>
                      <a:r>
                        <a:rPr lang="en-US" sz="2400" dirty="0" smtClean="0">
                          <a:solidFill>
                            <a:srgbClr val="00B050"/>
                          </a:solidFill>
                        </a:rPr>
                        <a:t>Pay Base,</a:t>
                      </a:r>
                      <a:r>
                        <a:rPr lang="en-US" sz="2400" baseline="0" dirty="0" smtClean="0">
                          <a:solidFill>
                            <a:srgbClr val="00B050"/>
                          </a:solidFill>
                        </a:rPr>
                        <a:t> &amp; </a:t>
                      </a:r>
                      <a:r>
                        <a:rPr lang="en-US" sz="2400" dirty="0" smtClean="0">
                          <a:solidFill>
                            <a:srgbClr val="00B050"/>
                          </a:solidFill>
                        </a:rPr>
                        <a:t>Position Title </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2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79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Benefits of our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2189976">
                <a:tc>
                  <a:txBody>
                    <a:bodyPr/>
                    <a:lstStyle/>
                    <a:p>
                      <a:pPr lvl="0"/>
                      <a:r>
                        <a:rPr lang="en-US" sz="2400" dirty="0" smtClean="0"/>
                        <a:t>* It may be downloaded into .csv format, which can be converted to .txt for loading into SQL.</a:t>
                      </a:r>
                      <a:r>
                        <a:rPr lang="en-US" sz="2400" baseline="0" dirty="0" smtClean="0"/>
                        <a:t> </a:t>
                      </a:r>
                      <a:r>
                        <a:rPr lang="en-US" sz="2400" dirty="0" smtClean="0"/>
                        <a:t>The data is clean</a:t>
                      </a:r>
                      <a:r>
                        <a:rPr lang="en-US" sz="2400" baseline="0" dirty="0" smtClean="0"/>
                        <a:t> and</a:t>
                      </a:r>
                      <a:r>
                        <a:rPr lang="en-US" sz="2400" dirty="0" smtClean="0"/>
                        <a:t> is sufficient in size to be meaningful from a database set up and statistical perspectives.</a:t>
                      </a:r>
                      <a:endParaRPr lang="en-US" sz="2400" dirty="0"/>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3069791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18. Data information</a:t>
            </a:r>
            <a:endParaRPr lang="en-US" sz="2400" dirty="0">
              <a:solidFill>
                <a:schemeClr val="accent6"/>
              </a:solidFill>
            </a:endParaRPr>
          </a:p>
        </p:txBody>
      </p:sp>
      <p:sp>
        <p:nvSpPr>
          <p:cNvPr id="10" name="TextBox 9"/>
          <p:cNvSpPr txBox="1"/>
          <p:nvPr/>
        </p:nvSpPr>
        <p:spPr>
          <a:xfrm>
            <a:off x="346365" y="1339902"/>
            <a:ext cx="11651672" cy="1569660"/>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URL: </a:t>
            </a: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opendata.socrata.com/Government/2010-Report-to-Congress-on-White-House-Staff/vedg-c5sb</a:t>
            </a:r>
            <a:endParaRPr lang="en-US" sz="2400" dirty="0">
              <a:solidFill>
                <a:schemeClr val="bg1"/>
              </a:solidFill>
            </a:endParaRPr>
          </a:p>
          <a:p>
            <a:r>
              <a:rPr lang="en-US" sz="2400" dirty="0"/>
              <a:t>GitHub </a:t>
            </a:r>
            <a:r>
              <a:rPr lang="en-US" sz="2400" dirty="0" smtClean="0"/>
              <a:t>Link: </a:t>
            </a:r>
            <a:r>
              <a:rPr lang="en-US" sz="2400" dirty="0" smtClean="0">
                <a:solidFill>
                  <a:schemeClr val="bg1"/>
                </a:solidFill>
                <a:hlinkClick r:id="rId3"/>
              </a:rPr>
              <a:t>https</a:t>
            </a:r>
            <a:r>
              <a:rPr lang="en-US" sz="2400" dirty="0">
                <a:solidFill>
                  <a:schemeClr val="bg1"/>
                </a:solidFill>
                <a:hlinkClick r:id="rId3"/>
              </a:rPr>
              <a:t>://</a:t>
            </a:r>
            <a:r>
              <a:rPr lang="en-US" sz="2400" dirty="0" smtClean="0">
                <a:solidFill>
                  <a:schemeClr val="bg1"/>
                </a:solidFill>
                <a:hlinkClick r:id="rId3"/>
              </a:rPr>
              <a:t>github.com/AustinLVB/7330SQLclass</a:t>
            </a:r>
            <a:endParaRPr lang="en-US" sz="2400" dirty="0" smtClean="0">
              <a:solidFill>
                <a:schemeClr val="bg1"/>
              </a:solidFill>
            </a:endParaRPr>
          </a:p>
          <a:p>
            <a:r>
              <a:rPr lang="en-US" sz="2400" dirty="0" smtClean="0"/>
              <a:t>Data Size: 42 KB</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28" y="3568038"/>
            <a:ext cx="10341292" cy="3034145"/>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1541752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b="1" dirty="0" smtClean="0">
                <a:solidFill>
                  <a:schemeClr val="accent6"/>
                </a:solidFill>
              </a:rPr>
              <a:t>18. MySQL Dashboard Metrics</a:t>
            </a:r>
            <a:endParaRPr lang="en-US" sz="2400" b="1" dirty="0">
              <a:solidFill>
                <a:schemeClr val="accent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582" y="1371600"/>
            <a:ext cx="4735946" cy="5288085"/>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1843661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b="1" dirty="0" smtClean="0">
                <a:solidFill>
                  <a:schemeClr val="accent6"/>
                </a:solidFill>
              </a:rPr>
              <a:t>19. SQL code</a:t>
            </a:r>
            <a:endParaRPr lang="en-US" sz="2400" b="1" dirty="0">
              <a:solidFill>
                <a:schemeClr val="accent6"/>
              </a:solidFill>
            </a:endParaRPr>
          </a:p>
        </p:txBody>
      </p:sp>
      <p:sp>
        <p:nvSpPr>
          <p:cNvPr id="5" name="TextBox 4"/>
          <p:cNvSpPr txBox="1"/>
          <p:nvPr/>
        </p:nvSpPr>
        <p:spPr>
          <a:xfrm>
            <a:off x="346365" y="1339902"/>
            <a:ext cx="11651672" cy="830997"/>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Please follow this GitHub link for the raw SQL code:</a:t>
            </a:r>
          </a:p>
          <a:p>
            <a:r>
              <a:rPr lang="en-US" sz="2400" dirty="0">
                <a:hlinkClick r:id="rId2"/>
              </a:rPr>
              <a:t>https://</a:t>
            </a:r>
            <a:r>
              <a:rPr lang="en-US" sz="2400" dirty="0" err="1">
                <a:hlinkClick r:id="rId2"/>
              </a:rPr>
              <a:t>github.com</a:t>
            </a:r>
            <a:r>
              <a:rPr lang="en-US" sz="2400" dirty="0">
                <a:hlinkClick r:id="rId2"/>
              </a:rPr>
              <a:t>/</a:t>
            </a:r>
            <a:r>
              <a:rPr lang="en-US" sz="2400" dirty="0" err="1">
                <a:hlinkClick r:id="rId2"/>
              </a:rPr>
              <a:t>AustinLVB</a:t>
            </a:r>
            <a:r>
              <a:rPr lang="en-US" sz="2400" dirty="0">
                <a:hlinkClick r:id="rId2"/>
              </a:rPr>
              <a:t>/7330SQLclass/blob/master/</a:t>
            </a:r>
            <a:r>
              <a:rPr lang="en-US" sz="2400" dirty="0" err="1">
                <a:hlinkClick r:id="rId2"/>
              </a:rPr>
              <a:t>WHDB.sql</a:t>
            </a:r>
            <a:endParaRPr lang="en-US" sz="2400" dirty="0" smtClean="0"/>
          </a:p>
        </p:txBody>
      </p:sp>
    </p:spTree>
    <p:extLst>
      <p:ext uri="{BB962C8B-B14F-4D97-AF65-F5344CB8AC3E}">
        <p14:creationId xmlns:p14="http://schemas.microsoft.com/office/powerpoint/2010/main" val="120077693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 B</a:t>
            </a:r>
            <a:endParaRPr lang="en-US" sz="2400" dirty="0">
              <a:solidFill>
                <a:schemeClr val="accent6"/>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34289734"/>
              </p:ext>
            </p:extLst>
          </p:nvPr>
        </p:nvGraphicFramePr>
        <p:xfrm>
          <a:off x="3148567" y="1246910"/>
          <a:ext cx="5261142" cy="5456506"/>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5261142">
                  <a:extLst>
                    <a:ext uri="{9D8B030D-6E8A-4147-A177-3AD203B41FA5}">
                      <a16:colId xmlns="" xmlns:a16="http://schemas.microsoft.com/office/drawing/2014/main" val="493813631"/>
                    </a:ext>
                  </a:extLst>
                </a:gridCol>
              </a:tblGrid>
              <a:tr h="413736">
                <a:tc>
                  <a:txBody>
                    <a:bodyPr/>
                    <a:lstStyle/>
                    <a:p>
                      <a:pPr algn="ctr"/>
                      <a:r>
                        <a:rPr lang="en-US" sz="2400" dirty="0" smtClean="0">
                          <a:solidFill>
                            <a:schemeClr val="bg1"/>
                          </a:solidFill>
                        </a:rPr>
                        <a:t>What will we examine?</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2068681">
                <a:tc>
                  <a:txBody>
                    <a:bodyPr/>
                    <a:lstStyle/>
                    <a:p>
                      <a:pPr lvl="2"/>
                      <a:r>
                        <a:rPr lang="en-US" sz="2400" dirty="0" smtClean="0"/>
                        <a:t>Legislative Assistant</a:t>
                      </a:r>
                    </a:p>
                    <a:p>
                      <a:pPr lvl="2"/>
                      <a:r>
                        <a:rPr lang="en-US" sz="2400" dirty="0" smtClean="0"/>
                        <a:t>Deputy Assistant </a:t>
                      </a:r>
                    </a:p>
                    <a:p>
                      <a:pPr lvl="2"/>
                      <a:r>
                        <a:rPr lang="en-US" sz="2400" dirty="0" smtClean="0"/>
                        <a:t>Assistant Director</a:t>
                      </a:r>
                    </a:p>
                    <a:p>
                      <a:pPr lvl="2"/>
                      <a:r>
                        <a:rPr lang="en-US" sz="2400" dirty="0" smtClean="0"/>
                        <a:t>Deputy Director	</a:t>
                      </a:r>
                    </a:p>
                    <a:p>
                      <a:pPr lvl="2"/>
                      <a:r>
                        <a:rPr lang="en-US" sz="2400" dirty="0" smtClean="0"/>
                        <a:t>Deputy Associate	</a:t>
                      </a:r>
                    </a:p>
                    <a:p>
                      <a:pPr lvl="2"/>
                      <a:r>
                        <a:rPr lang="en-US" sz="2400" dirty="0" smtClean="0"/>
                        <a:t>Policy Assistant</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48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137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PositionTitles</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981786">
                <a:tc>
                  <a:txBody>
                    <a:bodyPr/>
                    <a:lstStyle/>
                    <a:p>
                      <a:pPr lvl="2"/>
                      <a:r>
                        <a:rPr lang="en-US" sz="2400" dirty="0" smtClean="0"/>
                        <a:t>Director		</a:t>
                      </a:r>
                    </a:p>
                    <a:p>
                      <a:pPr lvl="2"/>
                      <a:r>
                        <a:rPr lang="en-US" sz="2400" dirty="0" smtClean="0"/>
                        <a:t>Analyst			</a:t>
                      </a:r>
                    </a:p>
                    <a:p>
                      <a:pPr lvl="2"/>
                      <a:r>
                        <a:rPr lang="en-US" sz="2400" dirty="0" smtClean="0"/>
                        <a:t>Chief of Staff</a:t>
                      </a:r>
                    </a:p>
                    <a:p>
                      <a:pPr lvl="2"/>
                      <a:r>
                        <a:rPr lang="en-US" sz="2400" dirty="0" smtClean="0"/>
                        <a:t>Assistant to the President</a:t>
                      </a:r>
                    </a:p>
                    <a:p>
                      <a:pPr lvl="2"/>
                      <a:r>
                        <a:rPr lang="en-US" sz="2400" dirty="0" smtClean="0"/>
                        <a:t>Deputy Assistant to the President</a:t>
                      </a: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Tree>
    <p:extLst>
      <p:ext uri="{BB962C8B-B14F-4D97-AF65-F5344CB8AC3E}">
        <p14:creationId xmlns:p14="http://schemas.microsoft.com/office/powerpoint/2010/main" val="9502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 Using MySQL to start</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178431231"/>
              </p:ext>
            </p:extLst>
          </p:nvPr>
        </p:nvGraphicFramePr>
        <p:xfrm>
          <a:off x="7295967" y="1981549"/>
          <a:ext cx="4716740" cy="3573773"/>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716740">
                  <a:extLst>
                    <a:ext uri="{9D8B030D-6E8A-4147-A177-3AD203B41FA5}">
                      <a16:colId xmlns="" xmlns:a16="http://schemas.microsoft.com/office/drawing/2014/main" val="493813631"/>
                    </a:ext>
                  </a:extLst>
                </a:gridCol>
              </a:tblGrid>
              <a:tr h="457200">
                <a:tc>
                  <a:txBody>
                    <a:bodyPr/>
                    <a:lstStyle/>
                    <a:p>
                      <a:pPr algn="ctr"/>
                      <a:r>
                        <a:rPr lang="en-US" sz="2400" dirty="0" smtClean="0">
                          <a:solidFill>
                            <a:schemeClr val="bg1"/>
                          </a:solidFill>
                        </a:rPr>
                        <a:t>Create, use, </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1. DB Schema Loading and Set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 For re-entry into database</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and drop functions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30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3. If you need to start a fresh, be sure to drop the tables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4. Temp Table for loading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99" y="1745673"/>
            <a:ext cx="6687018" cy="4045527"/>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5833461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3. Loading and creating table with csv file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99506783"/>
              </p:ext>
            </p:extLst>
          </p:nvPr>
        </p:nvGraphicFramePr>
        <p:xfrm>
          <a:off x="6201456" y="3020518"/>
          <a:ext cx="5325525" cy="3632197"/>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5325525">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Load csv </a:t>
                      </a:r>
                      <a:r>
                        <a:rPr lang="en-US" sz="2400" baseline="0" dirty="0" smtClean="0">
                          <a:solidFill>
                            <a:schemeClr val="bg1"/>
                          </a:solidFill>
                        </a:rPr>
                        <a:t>file data  and create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These</a:t>
                      </a:r>
                      <a:r>
                        <a:rPr lang="en-US" sz="2400" baseline="0" dirty="0" smtClean="0">
                          <a:solidFill>
                            <a:schemeClr val="dk1"/>
                          </a:solidFill>
                          <a:ea typeface="Calibri" charset="0"/>
                          <a:cs typeface="Times New Roman" charset="0"/>
                        </a:rPr>
                        <a:t> images describe the loading of the actual csv file data into a table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Outline</a:t>
                      </a:r>
                      <a:r>
                        <a:rPr lang="en-US" sz="2400" baseline="0" dirty="0" smtClean="0">
                          <a:solidFill>
                            <a:schemeClr val="bg1"/>
                          </a:solidFill>
                        </a:rPr>
                        <a:t> key characteristics</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Varchar</a:t>
                      </a:r>
                      <a:r>
                        <a:rPr lang="en-US" sz="2400" baseline="0" dirty="0" smtClean="0">
                          <a:gradFill>
                            <a:gsLst>
                              <a:gs pos="18000">
                                <a:schemeClr val="tx1"/>
                              </a:gs>
                              <a:gs pos="36000">
                                <a:schemeClr val="tx1"/>
                              </a:gs>
                            </a:gsLst>
                            <a:lin ang="5400000" scaled="1"/>
                          </a:gradFill>
                        </a:rPr>
                        <a:t> describes the amount of characters allowed, along with the primary and foreign key designations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272658"/>
            <a:ext cx="9923318" cy="1422874"/>
          </a:xfrm>
          <a:prstGeom prst="rect">
            <a:avLst/>
          </a:prstGeom>
          <a:effectLst>
            <a:outerShdw blurRad="50800" dist="76200" dir="8100000" algn="tr" rotWithShape="0">
              <a:prstClr val="black">
                <a:alpha val="40000"/>
              </a:prst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2862014"/>
            <a:ext cx="3084539" cy="1673163"/>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18" y="4893660"/>
            <a:ext cx="4424952" cy="1759055"/>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076589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4. Demonstration of breaking tables into normal form</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98301180"/>
              </p:ext>
            </p:extLst>
          </p:nvPr>
        </p:nvGraphicFramePr>
        <p:xfrm>
          <a:off x="7966365" y="1871164"/>
          <a:ext cx="4017817" cy="4425301"/>
        </p:xfrm>
        <a:graphic>
          <a:graphicData uri="http://schemas.openxmlformats.org/drawingml/2006/table">
            <a:tbl>
              <a:tblPr>
                <a:effectLst>
                  <a:outerShdw blurRad="50800" dist="76200" dir="8100000" algn="tr" rotWithShape="0">
                    <a:prstClr val="black">
                      <a:alpha val="40000"/>
                    </a:prstClr>
                  </a:outerShdw>
                </a:effectLst>
                <a:tableStyleId>{5C22544A-7EE6-4342-B048-85BDC9FD1C3A}</a:tableStyleId>
              </a:tblPr>
              <a:tblGrid>
                <a:gridCol w="4017817">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360054"/>
            <a:ext cx="7368764" cy="2159001"/>
          </a:xfrm>
          <a:prstGeom prst="rect">
            <a:avLst/>
          </a:prstGeom>
          <a:effectLst>
            <a:outerShdw blurRad="50800" dist="76200" dir="5400000" algn="t"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3726874"/>
            <a:ext cx="7523086" cy="2560304"/>
          </a:xfrm>
          <a:prstGeom prst="rect">
            <a:avLst/>
          </a:prstGeom>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888912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5</a:t>
            </a:r>
            <a:r>
              <a:rPr lang="en-US" sz="2400" dirty="0" smtClean="0">
                <a:solidFill>
                  <a:schemeClr val="accent6"/>
                </a:solidFill>
              </a:rPr>
              <a:t>. A closer look into Employee and Salary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04443565"/>
              </p:ext>
            </p:extLst>
          </p:nvPr>
        </p:nvGraphicFramePr>
        <p:xfrm>
          <a:off x="7966365" y="1871164"/>
          <a:ext cx="4017817" cy="4425301"/>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017817">
                  <a:extLst>
                    <a:ext uri="{9D8B030D-6E8A-4147-A177-3AD203B41FA5}">
                      <a16:colId xmlns="" xmlns:a16="http://schemas.microsoft.com/office/drawing/2014/main"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325" y="1173549"/>
            <a:ext cx="2396835" cy="241250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4529816"/>
            <a:ext cx="7315200" cy="1930400"/>
          </a:xfrm>
          <a:prstGeom prst="rect">
            <a:avLst/>
          </a:prstGeom>
          <a:effectLst>
            <a:outerShdw blurRad="50800" dist="76200" dir="10800000" algn="r" rotWithShape="0">
              <a:prstClr val="black">
                <a:alpha val="40000"/>
              </a:prstClr>
            </a:outerShdw>
          </a:effectLst>
        </p:spPr>
      </p:pic>
      <p:sp>
        <p:nvSpPr>
          <p:cNvPr id="8" name="TextBox 7"/>
          <p:cNvSpPr txBox="1"/>
          <p:nvPr/>
        </p:nvSpPr>
        <p:spPr>
          <a:xfrm>
            <a:off x="80036" y="1086857"/>
            <a:ext cx="1668727" cy="461665"/>
          </a:xfrm>
          <a:prstGeom prst="rect">
            <a:avLst/>
          </a:prstGeom>
          <a:noFill/>
        </p:spPr>
        <p:txBody>
          <a:bodyPr wrap="none" rtlCol="0">
            <a:spAutoFit/>
          </a:bodyPr>
          <a:lstStyle/>
          <a:p>
            <a:r>
              <a:rPr lang="en-US" sz="2400" b="1" dirty="0" smtClean="0">
                <a:solidFill>
                  <a:schemeClr val="bg1"/>
                </a:solidFill>
              </a:rPr>
              <a:t>Salary Table</a:t>
            </a:r>
            <a:endParaRPr lang="en-US" sz="2400" b="1" dirty="0">
              <a:solidFill>
                <a:schemeClr val="bg1"/>
              </a:solidFill>
            </a:endParaRPr>
          </a:p>
        </p:txBody>
      </p:sp>
      <p:sp>
        <p:nvSpPr>
          <p:cNvPr id="9" name="TextBox 8"/>
          <p:cNvSpPr txBox="1"/>
          <p:nvPr/>
        </p:nvSpPr>
        <p:spPr>
          <a:xfrm>
            <a:off x="80036" y="4008979"/>
            <a:ext cx="2146357" cy="461665"/>
          </a:xfrm>
          <a:prstGeom prst="rect">
            <a:avLst/>
          </a:prstGeom>
          <a:noFill/>
        </p:spPr>
        <p:txBody>
          <a:bodyPr wrap="none" rtlCol="0">
            <a:spAutoFit/>
          </a:bodyPr>
          <a:lstStyle/>
          <a:p>
            <a:r>
              <a:rPr lang="en-US" sz="2400" b="1" dirty="0" smtClean="0">
                <a:solidFill>
                  <a:schemeClr val="bg1"/>
                </a:solidFill>
              </a:rPr>
              <a:t>Employee Table</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226393" y="395482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2409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6. Understanding positions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02140333"/>
              </p:ext>
            </p:extLst>
          </p:nvPr>
        </p:nvGraphicFramePr>
        <p:xfrm>
          <a:off x="4876800" y="2724176"/>
          <a:ext cx="6788727" cy="3986558"/>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6788727">
                  <a:extLst>
                    <a:ext uri="{9D8B030D-6E8A-4147-A177-3AD203B41FA5}">
                      <a16:colId xmlns="" xmlns:a16="http://schemas.microsoft.com/office/drawing/2014/main" val="493813631"/>
                    </a:ext>
                  </a:extLst>
                </a:gridCol>
              </a:tblGrid>
              <a:tr h="395223">
                <a:tc>
                  <a:txBody>
                    <a:bodyPr/>
                    <a:lstStyle/>
                    <a:p>
                      <a:pPr algn="ctr"/>
                      <a:r>
                        <a:rPr lang="en-US" sz="2400" dirty="0" smtClean="0">
                          <a:solidFill>
                            <a:schemeClr val="bg1"/>
                          </a:solidFill>
                        </a:rPr>
                        <a:t>Looking</a:t>
                      </a:r>
                      <a:r>
                        <a:rPr lang="en-US" sz="2400" baseline="0" dirty="0" smtClean="0">
                          <a:solidFill>
                            <a:schemeClr val="bg1"/>
                          </a:solidFill>
                        </a:rPr>
                        <a:t> at PositionTitles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659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a:t>
                      </a:r>
                      <a:r>
                        <a:rPr lang="en-US" sz="2400" baseline="0" dirty="0" smtClean="0">
                          <a:solidFill>
                            <a:schemeClr val="dk1"/>
                          </a:solidFill>
                          <a:ea typeface="Calibri" charset="0"/>
                          <a:cs typeface="Times New Roman" charset="0"/>
                        </a:rPr>
                        <a:t> distinct means we are looking at the Employee table only and it’s respective PositionTitle and renaming it as ”Title” for simplicity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2371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395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Order by asc</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137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this function</a:t>
                      </a:r>
                      <a:r>
                        <a:rPr lang="en-US" sz="2400" baseline="0" dirty="0" smtClean="0">
                          <a:gradFill>
                            <a:gsLst>
                              <a:gs pos="18000">
                                <a:schemeClr val="tx1"/>
                              </a:gs>
                              <a:gs pos="36000">
                                <a:schemeClr val="tx1"/>
                              </a:gs>
                            </a:gsLst>
                            <a:lin ang="5400000" scaled="1"/>
                          </a:gradFill>
                        </a:rPr>
                        <a:t> in this instance means we are ordering alphabetically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2070901"/>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307160" y="2340020"/>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585" y="1306069"/>
            <a:ext cx="6224034" cy="909667"/>
          </a:xfrm>
          <a:prstGeom prst="rect">
            <a:avLst/>
          </a:prstGeom>
          <a:effectLst>
            <a:outerShdw blurRad="50800" dist="76200" dir="8100000" algn="t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5" y="3055114"/>
            <a:ext cx="3618385" cy="2237322"/>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212499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7. Demonstrating joins of our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038028911"/>
              </p:ext>
            </p:extLst>
          </p:nvPr>
        </p:nvGraphicFramePr>
        <p:xfrm>
          <a:off x="8612122" y="1296567"/>
          <a:ext cx="3297381" cy="533753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297381">
                  <a:extLst>
                    <a:ext uri="{9D8B030D-6E8A-4147-A177-3AD203B41FA5}">
                      <a16:colId xmlns="" xmlns:a16="http://schemas.microsoft.com/office/drawing/2014/main" val="493813631"/>
                    </a:ext>
                  </a:extLst>
                </a:gridCol>
              </a:tblGrid>
              <a:tr h="578937">
                <a:tc>
                  <a:txBody>
                    <a:bodyPr/>
                    <a:lstStyle/>
                    <a:p>
                      <a:pPr algn="ctr"/>
                      <a:r>
                        <a:rPr lang="en-US" sz="2400" dirty="0" smtClean="0">
                          <a:solidFill>
                            <a:schemeClr val="bg1"/>
                          </a:solidFill>
                        </a:rPr>
                        <a:t>Basic </a:t>
                      </a:r>
                      <a:r>
                        <a:rPr lang="mr-IN" sz="2400" dirty="0" smtClean="0">
                          <a:solidFill>
                            <a:schemeClr val="bg1"/>
                          </a:solidFill>
                        </a:rPr>
                        <a:t>–</a:t>
                      </a:r>
                      <a:r>
                        <a:rPr lang="en-US" sz="2400" dirty="0" smtClean="0">
                          <a:solidFill>
                            <a:schemeClr val="bg1"/>
                          </a:solidFill>
                        </a:rPr>
                        <a:t> inner join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from Employee onto Salary as an</a:t>
                      </a:r>
                      <a:r>
                        <a:rPr lang="en-US" sz="2400" baseline="0" dirty="0" smtClean="0">
                          <a:solidFill>
                            <a:schemeClr val="dk1"/>
                          </a:solidFill>
                          <a:ea typeface="Calibri" charset="0"/>
                          <a:cs typeface="Times New Roman" charset="0"/>
                        </a:rPr>
                        <a:t> inner join to test to see if join in general works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Left </a:t>
                      </a:r>
                      <a:r>
                        <a:rPr lang="mr-IN" sz="2400" dirty="0" smtClean="0">
                          <a:solidFill>
                            <a:schemeClr val="bg1"/>
                          </a:solidFill>
                        </a:rPr>
                        <a:t>–</a:t>
                      </a:r>
                      <a:r>
                        <a:rPr lang="en-US" sz="2400" dirty="0" smtClean="0">
                          <a:solidFill>
                            <a:schemeClr val="bg1"/>
                          </a:solidFill>
                        </a:rPr>
                        <a:t> right </a:t>
                      </a:r>
                      <a:r>
                        <a:rPr lang="mr-IN" sz="2400" dirty="0" smtClean="0">
                          <a:solidFill>
                            <a:schemeClr val="bg1"/>
                          </a:solidFill>
                        </a:rPr>
                        <a:t>–</a:t>
                      </a:r>
                      <a:r>
                        <a:rPr lang="en-US" sz="2400" dirty="0" smtClean="0">
                          <a:solidFill>
                            <a:schemeClr val="bg1"/>
                          </a:solidFill>
                        </a:rPr>
                        <a:t> all join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a:t>
                      </a:r>
                      <a:r>
                        <a:rPr lang="en-US" sz="2400" baseline="0" dirty="0" smtClean="0">
                          <a:gradFill>
                            <a:gsLst>
                              <a:gs pos="18000">
                                <a:schemeClr val="tx1"/>
                              </a:gs>
                              <a:gs pos="36000">
                                <a:schemeClr val="tx1"/>
                              </a:gs>
                            </a:gsLst>
                            <a:lin ang="5400000" scaled="1"/>
                          </a:gradFill>
                        </a:rPr>
                        <a:t> from a table that includes both the Employee and Salary table data via left and right joins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23375"/>
            <a:ext cx="8108000" cy="1466340"/>
          </a:xfrm>
          <a:prstGeom prst="rect">
            <a:avLst/>
          </a:prstGeom>
          <a:effectLst>
            <a:outerShdw blurRad="50800" dist="76200" dir="10800000" algn="r" rotWithShape="0">
              <a:prstClr val="black">
                <a:alpha val="40000"/>
              </a:prstClr>
            </a:outerShdw>
          </a:effectLst>
        </p:spPr>
      </p:pic>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6" y="4510900"/>
            <a:ext cx="7558809" cy="1607154"/>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735531453"/>
      </p:ext>
    </p:extLst>
  </p:cSld>
  <p:clrMapOvr>
    <a:masterClrMapping/>
  </p:clrMapOvr>
  <p:transition>
    <p:fade/>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tf16401424</Template>
  <TotalTime>1227</TotalTime>
  <Words>1053</Words>
  <Application>Microsoft Macintosh PowerPoint</Application>
  <PresentationFormat>Widescreen</PresentationFormat>
  <Paragraphs>133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Segoe UI</vt:lpstr>
      <vt:lpstr>Segoe UI Light</vt:lpstr>
      <vt:lpstr>Segoe UI Semibold</vt:lpstr>
      <vt:lpstr>Times New Roman</vt:lpstr>
      <vt:lpstr>Arial</vt:lpstr>
      <vt:lpstr>1_Smart Graphics Sampler Neal Creative</vt:lpstr>
      <vt:lpstr> White House Salary Analysis using SQL Matthew Przybyla &amp; Laura Bishop MSDS7330  </vt:lpstr>
      <vt:lpstr>1. INTRODUCTION</vt:lpstr>
      <vt:lpstr>1. INTRODUCTION B</vt:lpstr>
      <vt:lpstr>2. Using MySQL to start</vt:lpstr>
      <vt:lpstr>3. Loading and creating table with csv file</vt:lpstr>
      <vt:lpstr>4. Demonstration of breaking tables into normal form</vt:lpstr>
      <vt:lpstr>5. A closer look into Employee and Salary tables</vt:lpstr>
      <vt:lpstr>6. Understanding positions titles</vt:lpstr>
      <vt:lpstr>7. Demonstrating joins of our tables</vt:lpstr>
      <vt:lpstr>8. First analysis of salaries</vt:lpstr>
      <vt:lpstr>9. A deeper look into Legislative Assistant position title </vt:lpstr>
      <vt:lpstr>10. Assistant verse Deputy position titles</vt:lpstr>
      <vt:lpstr>11. Assistant vs. Deputy Director </vt:lpstr>
      <vt:lpstr>12. A closer look into the count function</vt:lpstr>
      <vt:lpstr>13. Comparing two position titles within one command</vt:lpstr>
      <vt:lpstr>14. Comparing two position titles within one command, results</vt:lpstr>
      <vt:lpstr>15.Using Python and Jupyter through Mac Terminal</vt:lpstr>
      <vt:lpstr>16. Analysis comparison: SQL vs python</vt:lpstr>
      <vt:lpstr>17. Analysis comparison via Kaggle</vt:lpstr>
      <vt:lpstr>18. Data information</vt:lpstr>
      <vt:lpstr>18. MySQL Dashboard Metrics</vt:lpstr>
      <vt:lpstr>19. SQL code</vt:lpstr>
    </vt:vector>
  </TitlesOfParts>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Matthew Przybyla</dc:creator>
  <cp:keywords/>
  <dc:description/>
  <cp:lastModifiedBy>Laura Bishop</cp:lastModifiedBy>
  <cp:revision>35</cp:revision>
  <dcterms:created xsi:type="dcterms:W3CDTF">2017-11-27T02:15:14Z</dcterms:created>
  <dcterms:modified xsi:type="dcterms:W3CDTF">2017-11-27T22:56:12Z</dcterms:modified>
  <cp:category/>
</cp:coreProperties>
</file>